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Open Sans" panose="020B0604020202020204" charset="0"/>
      <p:regular r:id="rId18"/>
    </p:embeddedFont>
    <p:embeddedFont>
      <p:font typeface="Segoe UI Black" panose="020B0A02040204020203" pitchFamily="34" charset="0"/>
      <p:bold r:id="rId19"/>
      <p:boldItalic r:id="rId20"/>
    </p:embeddedFont>
    <p:embeddedFont>
      <p:font typeface="Segoe UI Semibold" panose="020B0702040204020203" pitchFamily="34" charset="0"/>
      <p:bold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1" d="100"/>
          <a:sy n="71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0586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12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161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30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64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945594"/>
            <a:ext cx="7556421" cy="2120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800" b="1" dirty="0">
                <a:solidFill>
                  <a:srgbClr val="333F70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Hospital Bed Occupancy &amp; Capacity Utilization Analysis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1770040" y="6835882"/>
            <a:ext cx="331874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MUSEDIKU JOSHUA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1813756" y="7107837"/>
            <a:ext cx="3778211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ANALYST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686214" y="3554114"/>
            <a:ext cx="7556421" cy="2352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project analyzes hospital bed utilization across key services: Emergency, Surgery, General Medicine, and ICU, using weekly operational data. The dashboard evaluates occupancy trends, patient flow dynamics, length of stay, and service-level capacity differences to identify patterns of congestion, underutilization, and operational pressure. The analysis aims to support data-driven decision-making in hospital capacity planning and service performance management.</a:t>
            </a:r>
            <a:endParaRPr lang="en-US" sz="16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E99EF3-9C6C-41EA-BDD2-F00D310D8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-33360"/>
            <a:ext cx="5486400" cy="82629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073447-4D80-470D-BD0D-89F209011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14" y="6532560"/>
            <a:ext cx="893573" cy="119143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61516" y="208469"/>
            <a:ext cx="1662589" cy="317778"/>
          </a:xfrm>
          <a:prstGeom prst="roundRect">
            <a:avLst>
              <a:gd name="adj" fmla="val 19187"/>
            </a:avLst>
          </a:prstGeom>
          <a:solidFill>
            <a:srgbClr val="D6F5EE"/>
          </a:solidFill>
          <a:ln/>
        </p:spPr>
      </p:sp>
      <p:sp>
        <p:nvSpPr>
          <p:cNvPr id="3" name="Text 1"/>
          <p:cNvSpPr/>
          <p:nvPr/>
        </p:nvSpPr>
        <p:spPr>
          <a:xfrm>
            <a:off x="870339" y="262881"/>
            <a:ext cx="1444943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Dashboard Preview</a:t>
            </a:r>
            <a:endParaRPr lang="en-US" sz="11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01A9A2-EE56-493C-B3B6-B4697CEB7641}"/>
              </a:ext>
            </a:extLst>
          </p:cNvPr>
          <p:cNvSpPr/>
          <p:nvPr/>
        </p:nvSpPr>
        <p:spPr>
          <a:xfrm>
            <a:off x="12769327" y="7551868"/>
            <a:ext cx="1861073" cy="677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7592BC-9F36-4DFF-8E44-805DE1566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95" y="629300"/>
            <a:ext cx="13498809" cy="757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731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61516" y="208469"/>
            <a:ext cx="1662589" cy="317778"/>
          </a:xfrm>
          <a:prstGeom prst="roundRect">
            <a:avLst>
              <a:gd name="adj" fmla="val 19187"/>
            </a:avLst>
          </a:prstGeom>
          <a:solidFill>
            <a:srgbClr val="D6F5EE"/>
          </a:solidFill>
          <a:ln/>
        </p:spPr>
      </p:sp>
      <p:sp>
        <p:nvSpPr>
          <p:cNvPr id="3" name="Text 1"/>
          <p:cNvSpPr/>
          <p:nvPr/>
        </p:nvSpPr>
        <p:spPr>
          <a:xfrm>
            <a:off x="870339" y="262881"/>
            <a:ext cx="1444943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Dashboard Preview</a:t>
            </a:r>
            <a:endParaRPr lang="en-US" sz="11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01A9A2-EE56-493C-B3B6-B4697CEB7641}"/>
              </a:ext>
            </a:extLst>
          </p:cNvPr>
          <p:cNvSpPr/>
          <p:nvPr/>
        </p:nvSpPr>
        <p:spPr>
          <a:xfrm>
            <a:off x="12769327" y="7551868"/>
            <a:ext cx="1861073" cy="677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73C9DF-B238-4F34-B221-1065D2CD2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22" y="337610"/>
            <a:ext cx="13479756" cy="755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30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987623"/>
            <a:ext cx="1404699" cy="343614"/>
          </a:xfrm>
          <a:prstGeom prst="roundRect">
            <a:avLst>
              <a:gd name="adj" fmla="val 18853"/>
            </a:avLst>
          </a:prstGeom>
          <a:solidFill>
            <a:srgbClr val="D6F5EE"/>
          </a:solidFill>
          <a:ln/>
        </p:spPr>
      </p:sp>
      <p:sp>
        <p:nvSpPr>
          <p:cNvPr id="3" name="Text 1"/>
          <p:cNvSpPr/>
          <p:nvPr/>
        </p:nvSpPr>
        <p:spPr>
          <a:xfrm>
            <a:off x="909399" y="1045369"/>
            <a:ext cx="1173480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METHODOLOGY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793790" y="1396722"/>
            <a:ext cx="8511302" cy="481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333F70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Our Approach to Capacity Analysis</a:t>
            </a:r>
            <a:endParaRPr lang="en-US" sz="3000" dirty="0"/>
          </a:p>
        </p:txBody>
      </p:sp>
      <p:sp>
        <p:nvSpPr>
          <p:cNvPr id="5" name="Text 3"/>
          <p:cNvSpPr/>
          <p:nvPr/>
        </p:nvSpPr>
        <p:spPr>
          <a:xfrm>
            <a:off x="793790" y="2124432"/>
            <a:ext cx="13042821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analysis was conducted using weekly hospital service data, processed and modeled in Power BI. Approach included:</a:t>
            </a:r>
            <a:endParaRPr lang="en-US" sz="1500" dirty="0"/>
          </a:p>
        </p:txBody>
      </p:sp>
      <p:sp>
        <p:nvSpPr>
          <p:cNvPr id="6" name="Shape 4"/>
          <p:cNvSpPr/>
          <p:nvPr/>
        </p:nvSpPr>
        <p:spPr>
          <a:xfrm>
            <a:off x="793790" y="2883218"/>
            <a:ext cx="4238387" cy="2238137"/>
          </a:xfrm>
          <a:prstGeom prst="roundRect">
            <a:avLst>
              <a:gd name="adj" fmla="val 4903"/>
            </a:avLst>
          </a:prstGeom>
          <a:solidFill>
            <a:srgbClr val="FFFFFF"/>
          </a:solidFill>
          <a:ln/>
        </p:spPr>
      </p:sp>
      <p:sp>
        <p:nvSpPr>
          <p:cNvPr id="7" name="Shape 5"/>
          <p:cNvSpPr/>
          <p:nvPr/>
        </p:nvSpPr>
        <p:spPr>
          <a:xfrm>
            <a:off x="793790" y="2860358"/>
            <a:ext cx="4238387" cy="91440"/>
          </a:xfrm>
          <a:prstGeom prst="roundRect">
            <a:avLst>
              <a:gd name="adj" fmla="val 88558"/>
            </a:avLst>
          </a:prstGeom>
          <a:solidFill>
            <a:srgbClr val="26A688"/>
          </a:solidFill>
          <a:ln/>
        </p:spPr>
      </p:sp>
      <p:sp>
        <p:nvSpPr>
          <p:cNvPr id="8" name="Shape 6"/>
          <p:cNvSpPr/>
          <p:nvPr/>
        </p:nvSpPr>
        <p:spPr>
          <a:xfrm>
            <a:off x="2623780" y="2594015"/>
            <a:ext cx="578406" cy="578406"/>
          </a:xfrm>
          <a:prstGeom prst="roundRect">
            <a:avLst>
              <a:gd name="adj" fmla="val 158090"/>
            </a:avLst>
          </a:prstGeom>
          <a:solidFill>
            <a:srgbClr val="26A688"/>
          </a:solidFill>
          <a:ln/>
        </p:spPr>
      </p:sp>
      <p:sp>
        <p:nvSpPr>
          <p:cNvPr id="9" name="Text 7"/>
          <p:cNvSpPr/>
          <p:nvPr/>
        </p:nvSpPr>
        <p:spPr>
          <a:xfrm>
            <a:off x="2797254" y="2738557"/>
            <a:ext cx="231338" cy="289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1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1009412" y="3365183"/>
            <a:ext cx="2649498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Data Preparation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1009412" y="3764637"/>
            <a:ext cx="3807143" cy="855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Cleaning and structuring service-level data for Emergency, Surgery, General Medicine, and ICU.</a:t>
            </a:r>
            <a:endParaRPr lang="en-US" sz="1500" dirty="0"/>
          </a:p>
        </p:txBody>
      </p:sp>
      <p:sp>
        <p:nvSpPr>
          <p:cNvPr id="12" name="Shape 10"/>
          <p:cNvSpPr/>
          <p:nvPr/>
        </p:nvSpPr>
        <p:spPr>
          <a:xfrm>
            <a:off x="5196007" y="2883218"/>
            <a:ext cx="4238387" cy="2238137"/>
          </a:xfrm>
          <a:prstGeom prst="roundRect">
            <a:avLst>
              <a:gd name="adj" fmla="val 4903"/>
            </a:avLst>
          </a:prstGeom>
          <a:solidFill>
            <a:srgbClr val="FFFFFF"/>
          </a:solidFill>
          <a:ln/>
        </p:spPr>
      </p:sp>
      <p:sp>
        <p:nvSpPr>
          <p:cNvPr id="13" name="Shape 11"/>
          <p:cNvSpPr/>
          <p:nvPr/>
        </p:nvSpPr>
        <p:spPr>
          <a:xfrm>
            <a:off x="5196007" y="2860358"/>
            <a:ext cx="4238387" cy="91440"/>
          </a:xfrm>
          <a:prstGeom prst="roundRect">
            <a:avLst>
              <a:gd name="adj" fmla="val 88558"/>
            </a:avLst>
          </a:prstGeom>
          <a:solidFill>
            <a:srgbClr val="26A688"/>
          </a:solidFill>
          <a:ln/>
        </p:spPr>
      </p:sp>
      <p:sp>
        <p:nvSpPr>
          <p:cNvPr id="14" name="Shape 12"/>
          <p:cNvSpPr/>
          <p:nvPr/>
        </p:nvSpPr>
        <p:spPr>
          <a:xfrm>
            <a:off x="7025997" y="2594015"/>
            <a:ext cx="578406" cy="578406"/>
          </a:xfrm>
          <a:prstGeom prst="roundRect">
            <a:avLst>
              <a:gd name="adj" fmla="val 158090"/>
            </a:avLst>
          </a:prstGeom>
          <a:solidFill>
            <a:srgbClr val="26A688"/>
          </a:solidFill>
          <a:ln/>
        </p:spPr>
      </p:sp>
      <p:sp>
        <p:nvSpPr>
          <p:cNvPr id="15" name="Text 13"/>
          <p:cNvSpPr/>
          <p:nvPr/>
        </p:nvSpPr>
        <p:spPr>
          <a:xfrm>
            <a:off x="7199471" y="2738557"/>
            <a:ext cx="231338" cy="289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2</a:t>
            </a:r>
            <a:endParaRPr lang="en-US" sz="1800" dirty="0"/>
          </a:p>
        </p:txBody>
      </p:sp>
      <p:sp>
        <p:nvSpPr>
          <p:cNvPr id="16" name="Text 14"/>
          <p:cNvSpPr/>
          <p:nvPr/>
        </p:nvSpPr>
        <p:spPr>
          <a:xfrm>
            <a:off x="5411629" y="3365183"/>
            <a:ext cx="3073718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Metric Development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5411629" y="3764637"/>
            <a:ext cx="3807143" cy="1141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Calculating key performance indicators: bed occupancy rate, average length of stay, refusal rate, and ICU vs. non-ICU utilization.</a:t>
            </a:r>
            <a:endParaRPr lang="en-US" sz="1500" dirty="0"/>
          </a:p>
        </p:txBody>
      </p:sp>
      <p:sp>
        <p:nvSpPr>
          <p:cNvPr id="18" name="Shape 16"/>
          <p:cNvSpPr/>
          <p:nvPr/>
        </p:nvSpPr>
        <p:spPr>
          <a:xfrm>
            <a:off x="9598223" y="2883218"/>
            <a:ext cx="4238387" cy="2238137"/>
          </a:xfrm>
          <a:prstGeom prst="roundRect">
            <a:avLst>
              <a:gd name="adj" fmla="val 4903"/>
            </a:avLst>
          </a:prstGeom>
          <a:solidFill>
            <a:srgbClr val="FFFFFF"/>
          </a:solidFill>
          <a:ln/>
        </p:spPr>
      </p:sp>
      <p:sp>
        <p:nvSpPr>
          <p:cNvPr id="19" name="Shape 17"/>
          <p:cNvSpPr/>
          <p:nvPr/>
        </p:nvSpPr>
        <p:spPr>
          <a:xfrm>
            <a:off x="9598223" y="2860358"/>
            <a:ext cx="4238387" cy="91440"/>
          </a:xfrm>
          <a:prstGeom prst="roundRect">
            <a:avLst>
              <a:gd name="adj" fmla="val 88558"/>
            </a:avLst>
          </a:prstGeom>
          <a:solidFill>
            <a:srgbClr val="26A688"/>
          </a:solidFill>
          <a:ln/>
        </p:spPr>
      </p:sp>
      <p:sp>
        <p:nvSpPr>
          <p:cNvPr id="20" name="Shape 18"/>
          <p:cNvSpPr/>
          <p:nvPr/>
        </p:nvSpPr>
        <p:spPr>
          <a:xfrm>
            <a:off x="11428214" y="2594015"/>
            <a:ext cx="578406" cy="578406"/>
          </a:xfrm>
          <a:prstGeom prst="roundRect">
            <a:avLst>
              <a:gd name="adj" fmla="val 158090"/>
            </a:avLst>
          </a:prstGeom>
          <a:solidFill>
            <a:srgbClr val="26A688"/>
          </a:solidFill>
          <a:ln/>
        </p:spPr>
      </p:sp>
      <p:sp>
        <p:nvSpPr>
          <p:cNvPr id="21" name="Text 19"/>
          <p:cNvSpPr/>
          <p:nvPr/>
        </p:nvSpPr>
        <p:spPr>
          <a:xfrm>
            <a:off x="11601688" y="2738557"/>
            <a:ext cx="231338" cy="289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3</a:t>
            </a:r>
            <a:endParaRPr lang="en-US" sz="1800" dirty="0"/>
          </a:p>
        </p:txBody>
      </p:sp>
      <p:sp>
        <p:nvSpPr>
          <p:cNvPr id="22" name="Text 20"/>
          <p:cNvSpPr/>
          <p:nvPr/>
        </p:nvSpPr>
        <p:spPr>
          <a:xfrm>
            <a:off x="9813846" y="3365183"/>
            <a:ext cx="3807143" cy="602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Trend &amp; Comparative Analysis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9813846" y="4065865"/>
            <a:ext cx="3807143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Examining weekly utilization patterns and comparing capacity across services.</a:t>
            </a:r>
            <a:endParaRPr lang="en-US" sz="1500" dirty="0"/>
          </a:p>
        </p:txBody>
      </p:sp>
      <p:sp>
        <p:nvSpPr>
          <p:cNvPr id="24" name="Shape 22"/>
          <p:cNvSpPr/>
          <p:nvPr/>
        </p:nvSpPr>
        <p:spPr>
          <a:xfrm>
            <a:off x="793790" y="5574387"/>
            <a:ext cx="6439495" cy="1667589"/>
          </a:xfrm>
          <a:prstGeom prst="roundRect">
            <a:avLst>
              <a:gd name="adj" fmla="val 6580"/>
            </a:avLst>
          </a:prstGeom>
          <a:solidFill>
            <a:srgbClr val="FFFFFF"/>
          </a:solidFill>
          <a:ln/>
        </p:spPr>
      </p:sp>
      <p:sp>
        <p:nvSpPr>
          <p:cNvPr id="25" name="Shape 23"/>
          <p:cNvSpPr/>
          <p:nvPr/>
        </p:nvSpPr>
        <p:spPr>
          <a:xfrm>
            <a:off x="793790" y="5551527"/>
            <a:ext cx="6439495" cy="91440"/>
          </a:xfrm>
          <a:prstGeom prst="roundRect">
            <a:avLst>
              <a:gd name="adj" fmla="val 88558"/>
            </a:avLst>
          </a:prstGeom>
          <a:solidFill>
            <a:srgbClr val="26A688"/>
          </a:solidFill>
          <a:ln/>
        </p:spPr>
      </p:sp>
      <p:sp>
        <p:nvSpPr>
          <p:cNvPr id="26" name="Shape 24"/>
          <p:cNvSpPr/>
          <p:nvPr/>
        </p:nvSpPr>
        <p:spPr>
          <a:xfrm>
            <a:off x="3724275" y="5285184"/>
            <a:ext cx="578406" cy="578406"/>
          </a:xfrm>
          <a:prstGeom prst="roundRect">
            <a:avLst>
              <a:gd name="adj" fmla="val 158090"/>
            </a:avLst>
          </a:prstGeom>
          <a:solidFill>
            <a:srgbClr val="26A688"/>
          </a:solidFill>
          <a:ln/>
        </p:spPr>
      </p:sp>
      <p:sp>
        <p:nvSpPr>
          <p:cNvPr id="27" name="Text 25"/>
          <p:cNvSpPr/>
          <p:nvPr/>
        </p:nvSpPr>
        <p:spPr>
          <a:xfrm>
            <a:off x="3897749" y="5429726"/>
            <a:ext cx="231338" cy="289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4</a:t>
            </a:r>
            <a:endParaRPr lang="en-US" sz="1800" dirty="0"/>
          </a:p>
        </p:txBody>
      </p:sp>
      <p:sp>
        <p:nvSpPr>
          <p:cNvPr id="28" name="Text 26"/>
          <p:cNvSpPr/>
          <p:nvPr/>
        </p:nvSpPr>
        <p:spPr>
          <a:xfrm>
            <a:off x="1009412" y="6056352"/>
            <a:ext cx="3255288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Relationship Analysis</a:t>
            </a:r>
            <a:endParaRPr lang="en-US" sz="1850" dirty="0"/>
          </a:p>
        </p:txBody>
      </p:sp>
      <p:sp>
        <p:nvSpPr>
          <p:cNvPr id="29" name="Text 27"/>
          <p:cNvSpPr/>
          <p:nvPr/>
        </p:nvSpPr>
        <p:spPr>
          <a:xfrm>
            <a:off x="1009412" y="6455807"/>
            <a:ext cx="6008251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Assessing how bed occupancy relates to patient satisfaction and operational performance.</a:t>
            </a:r>
            <a:endParaRPr lang="en-US" sz="1500" dirty="0"/>
          </a:p>
        </p:txBody>
      </p:sp>
      <p:sp>
        <p:nvSpPr>
          <p:cNvPr id="30" name="Shape 28"/>
          <p:cNvSpPr/>
          <p:nvPr/>
        </p:nvSpPr>
        <p:spPr>
          <a:xfrm>
            <a:off x="7397115" y="5574387"/>
            <a:ext cx="6439495" cy="1667589"/>
          </a:xfrm>
          <a:prstGeom prst="roundRect">
            <a:avLst>
              <a:gd name="adj" fmla="val 6580"/>
            </a:avLst>
          </a:prstGeom>
          <a:solidFill>
            <a:srgbClr val="FFFFFF"/>
          </a:solidFill>
          <a:ln/>
        </p:spPr>
      </p:sp>
      <p:sp>
        <p:nvSpPr>
          <p:cNvPr id="31" name="Shape 29"/>
          <p:cNvSpPr/>
          <p:nvPr/>
        </p:nvSpPr>
        <p:spPr>
          <a:xfrm>
            <a:off x="7397115" y="5551527"/>
            <a:ext cx="6439495" cy="91440"/>
          </a:xfrm>
          <a:prstGeom prst="roundRect">
            <a:avLst>
              <a:gd name="adj" fmla="val 88558"/>
            </a:avLst>
          </a:prstGeom>
          <a:solidFill>
            <a:srgbClr val="26A688"/>
          </a:solidFill>
          <a:ln/>
        </p:spPr>
      </p:sp>
      <p:sp>
        <p:nvSpPr>
          <p:cNvPr id="32" name="Shape 30"/>
          <p:cNvSpPr/>
          <p:nvPr/>
        </p:nvSpPr>
        <p:spPr>
          <a:xfrm>
            <a:off x="10327600" y="5285184"/>
            <a:ext cx="578406" cy="578406"/>
          </a:xfrm>
          <a:prstGeom prst="roundRect">
            <a:avLst>
              <a:gd name="adj" fmla="val 158090"/>
            </a:avLst>
          </a:prstGeom>
          <a:solidFill>
            <a:srgbClr val="26A688"/>
          </a:solidFill>
          <a:ln/>
        </p:spPr>
      </p:sp>
      <p:sp>
        <p:nvSpPr>
          <p:cNvPr id="33" name="Text 31"/>
          <p:cNvSpPr/>
          <p:nvPr/>
        </p:nvSpPr>
        <p:spPr>
          <a:xfrm>
            <a:off x="10501074" y="5429726"/>
            <a:ext cx="231338" cy="289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5</a:t>
            </a:r>
            <a:endParaRPr lang="en-US" sz="1800" dirty="0"/>
          </a:p>
        </p:txBody>
      </p:sp>
      <p:sp>
        <p:nvSpPr>
          <p:cNvPr id="34" name="Text 32"/>
          <p:cNvSpPr/>
          <p:nvPr/>
        </p:nvSpPr>
        <p:spPr>
          <a:xfrm>
            <a:off x="7612737" y="6056352"/>
            <a:ext cx="2818686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Insight Generation</a:t>
            </a:r>
            <a:endParaRPr lang="en-US" sz="1850" dirty="0"/>
          </a:p>
        </p:txBody>
      </p:sp>
      <p:sp>
        <p:nvSpPr>
          <p:cNvPr id="35" name="Text 33"/>
          <p:cNvSpPr/>
          <p:nvPr/>
        </p:nvSpPr>
        <p:spPr>
          <a:xfrm>
            <a:off x="7612737" y="6455807"/>
            <a:ext cx="6008251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Interpreting visual outputs to identify congestion risks and inform operational recommendations.</a:t>
            </a:r>
            <a:endParaRPr lang="en-US" sz="15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0D71F03-3762-4379-96C1-70AC827DD13C}"/>
              </a:ext>
            </a:extLst>
          </p:cNvPr>
          <p:cNvSpPr/>
          <p:nvPr/>
        </p:nvSpPr>
        <p:spPr>
          <a:xfrm>
            <a:off x="12769327" y="7551868"/>
            <a:ext cx="1861073" cy="677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822841"/>
            <a:ext cx="1434584" cy="426244"/>
          </a:xfrm>
          <a:prstGeom prst="roundRect">
            <a:avLst>
              <a:gd name="adj" fmla="val 17880"/>
            </a:avLst>
          </a:prstGeom>
          <a:solidFill>
            <a:srgbClr val="D6F5EE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890826"/>
            <a:ext cx="116240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INSIGHTS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339810"/>
            <a:ext cx="130428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33F70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Hospital Overwhelmed: Critical System Imbalance</a:t>
            </a:r>
            <a:endParaRPr lang="en-US" sz="3550" dirty="0"/>
          </a:p>
        </p:txBody>
      </p:sp>
      <p:sp>
        <p:nvSpPr>
          <p:cNvPr id="5" name="Text 3"/>
          <p:cNvSpPr/>
          <p:nvPr/>
        </p:nvSpPr>
        <p:spPr>
          <a:xfrm>
            <a:off x="793790" y="281392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Out of </a:t>
            </a:r>
            <a:r>
              <a:rPr lang="en-US" sz="1750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13,000 patient requests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only </a:t>
            </a:r>
            <a:r>
              <a:rPr lang="en-US" sz="1750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6,000 were admitted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leaving </a:t>
            </a:r>
            <a:r>
              <a:rPr lang="en-US" sz="1750" dirty="0">
                <a:solidFill>
                  <a:srgbClr val="19224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8,000 refused care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More than half of patients never reach treatment.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63310" y="3764399"/>
            <a:ext cx="60960" cy="1640086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7" name="Text 5"/>
          <p:cNvSpPr/>
          <p:nvPr/>
        </p:nvSpPr>
        <p:spPr>
          <a:xfrm>
            <a:off x="1081564" y="3794879"/>
            <a:ext cx="49785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Length of Stay (LOS): 7 days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81564" y="4285298"/>
            <a:ext cx="60918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Beds are tied up for a full week, slowing turnover. Even a 1-day reduction would free significant capacity.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6404" y="3764399"/>
            <a:ext cx="60960" cy="1640086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10" name="Text 8"/>
          <p:cNvSpPr/>
          <p:nvPr/>
        </p:nvSpPr>
        <p:spPr>
          <a:xfrm>
            <a:off x="7744658" y="3794879"/>
            <a:ext cx="33582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Occupancy: 92.5%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744658" y="4285298"/>
            <a:ext cx="60919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Hospital runs above safe threshold (85%), leaving no buffer. Any surge (e.g., flu outbreak) immediately triggers refusals.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63310" y="5797153"/>
            <a:ext cx="60960" cy="1640086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13" name="Text 11"/>
          <p:cNvSpPr/>
          <p:nvPr/>
        </p:nvSpPr>
        <p:spPr>
          <a:xfrm>
            <a:off x="1081564" y="5827633"/>
            <a:ext cx="50837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Demand–Capacity Ratio: 2.3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81564" y="6318052"/>
            <a:ext cx="609183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 every bed, more than two patients request care. Confirms systemic imbalance and chronic strain across services.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6404" y="5797153"/>
            <a:ext cx="60960" cy="1640086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16" name="Text 14"/>
          <p:cNvSpPr/>
          <p:nvPr/>
        </p:nvSpPr>
        <p:spPr>
          <a:xfrm>
            <a:off x="7744658" y="5827633"/>
            <a:ext cx="49576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Patient Satisfaction: 79.6%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744658" y="6318052"/>
            <a:ext cx="60919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Appears moderate, but misleading. Surveys capture admitted patients only, masking dissatisfaction among 8,000 refused.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C67E53-9A91-42E7-A453-BD6931B376BE}"/>
              </a:ext>
            </a:extLst>
          </p:cNvPr>
          <p:cNvSpPr/>
          <p:nvPr/>
        </p:nvSpPr>
        <p:spPr>
          <a:xfrm>
            <a:off x="12769327" y="7551868"/>
            <a:ext cx="1861073" cy="677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197888"/>
            <a:ext cx="806053" cy="292418"/>
          </a:xfrm>
          <a:prstGeom prst="roundRect">
            <a:avLst>
              <a:gd name="adj" fmla="val 19548"/>
            </a:avLst>
          </a:prstGeom>
          <a:solidFill>
            <a:srgbClr val="D6F5EE"/>
          </a:solidFill>
          <a:ln/>
        </p:spPr>
      </p:sp>
      <p:sp>
        <p:nvSpPr>
          <p:cNvPr id="3" name="Text 1"/>
          <p:cNvSpPr/>
          <p:nvPr/>
        </p:nvSpPr>
        <p:spPr>
          <a:xfrm>
            <a:off x="895826" y="1248847"/>
            <a:ext cx="601980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INSIGHTS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793790" y="1541264"/>
            <a:ext cx="630090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Service-Level Capacity Strain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011026" y="2237671"/>
            <a:ext cx="2779871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33F70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Bed Occupancy Rate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011026" y="2667930"/>
            <a:ext cx="4295180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19224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Emergency (100%)</a:t>
            </a: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and </a:t>
            </a:r>
            <a:r>
              <a:rPr lang="en-US" sz="1300" dirty="0">
                <a:solidFill>
                  <a:srgbClr val="19224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General Medicine (97.3%)</a:t>
            </a: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operate at ceiling every week, driving high refusal rates.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7011026" y="3497081"/>
            <a:ext cx="4295180" cy="520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Emergency: 3 of 4 patients denied (76.8%)</a:t>
            </a:r>
            <a:endParaRPr lang="en-US" sz="1300" dirty="0"/>
          </a:p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General Medicine: 1 in 3 refused (34.6%)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7011026" y="4143494"/>
            <a:ext cx="429518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ICU (84.4%) and Surgery (88.2%) maintain healthier ranges of bed occupancy rate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9548932" y="5005507"/>
            <a:ext cx="3752374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33F70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Demand–Capacity Pressure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9548932" y="5398770"/>
            <a:ext cx="4295180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19224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Emergency (5.2)</a:t>
            </a: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and </a:t>
            </a:r>
            <a:r>
              <a:rPr lang="en-US" sz="1300" dirty="0">
                <a:solidFill>
                  <a:srgbClr val="19224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General Medicine (1.8)</a:t>
            </a: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are severely under-resourced, with Emergency identified as the primary bottleneck.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9548932" y="6227921"/>
            <a:ext cx="4295180" cy="759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ICU ratio: 1.0 (over-resourced relative to demand)</a:t>
            </a:r>
            <a:endParaRPr lang="en-US" sz="1300" dirty="0"/>
          </a:p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Scatter plot reinforces: Higher occupancy → lower satisfaction.</a:t>
            </a:r>
            <a:endParaRPr lang="en-US" sz="13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810AF3-ADE7-4E33-9FEF-F6EBAB31B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88" y="2285405"/>
            <a:ext cx="5004582" cy="25225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BDBB25-3D8F-4B56-A33E-058F744AE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436" y="5102445"/>
            <a:ext cx="4295180" cy="22509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F673D5-83D4-4CB3-8E62-97827B0C0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101485"/>
            <a:ext cx="4052778" cy="243034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D659882-72E5-47A2-9FD8-1DAB7933742A}"/>
              </a:ext>
            </a:extLst>
          </p:cNvPr>
          <p:cNvSpPr/>
          <p:nvPr/>
        </p:nvSpPr>
        <p:spPr>
          <a:xfrm>
            <a:off x="12769327" y="7551868"/>
            <a:ext cx="1861073" cy="677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849868"/>
            <a:ext cx="859750" cy="317778"/>
          </a:xfrm>
          <a:prstGeom prst="roundRect">
            <a:avLst>
              <a:gd name="adj" fmla="val 19187"/>
            </a:avLst>
          </a:prstGeom>
          <a:solidFill>
            <a:srgbClr val="D6F5EE"/>
          </a:solidFill>
          <a:ln/>
        </p:spPr>
      </p:sp>
      <p:sp>
        <p:nvSpPr>
          <p:cNvPr id="3" name="Text 1"/>
          <p:cNvSpPr/>
          <p:nvPr/>
        </p:nvSpPr>
        <p:spPr>
          <a:xfrm>
            <a:off x="902613" y="904280"/>
            <a:ext cx="642104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INSIGHTS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793790" y="1225629"/>
            <a:ext cx="9318398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333F70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Patient Flow &amp; Weekly Occupancy Trends</a:t>
            </a:r>
            <a:endParaRPr lang="en-US" sz="2850" dirty="0"/>
          </a:p>
        </p:txBody>
      </p:sp>
      <p:sp>
        <p:nvSpPr>
          <p:cNvPr id="5" name="Text 3"/>
          <p:cNvSpPr/>
          <p:nvPr/>
        </p:nvSpPr>
        <p:spPr>
          <a:xfrm>
            <a:off x="8577200" y="2042040"/>
            <a:ext cx="4277201" cy="29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Patient Flow &amp; Length of Stay (LOS)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8577201" y="2470666"/>
            <a:ext cx="4277201" cy="522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Average LOS: 7–8 days. ICU and Surgery patients stay longest, impacting turnover.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8577201" y="3123724"/>
            <a:ext cx="4277201" cy="1095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Emergency cycles faster (~7 days) but demand overwhelms capacity.</a:t>
            </a:r>
            <a:endParaRPr lang="en-US" sz="140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LOS management is as critical as bed expansion.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8577201" y="4578429"/>
            <a:ext cx="376594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Weekly Occupancy Trends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8577201" y="5007054"/>
            <a:ext cx="4277201" cy="522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Occupancy rarely dips below 80%, with sustained peaks near 100%.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8577201" y="5660112"/>
            <a:ext cx="4277201" cy="1668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Evidence of systemic over-utilization, not isolated surges.</a:t>
            </a:r>
            <a:endParaRPr lang="en-US" sz="140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Seasonal events push demand beyond capacity, triggering refusals.</a:t>
            </a:r>
            <a:endParaRPr lang="en-US" sz="140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Impact: Hospital operates without buffer; minor shocks destabilize service.</a:t>
            </a:r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146696-BABB-474B-A16C-9B4D2094A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89" y="2189023"/>
            <a:ext cx="5841939" cy="23894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920B54-EDED-45E4-B290-50444D405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54" y="5007054"/>
            <a:ext cx="6978810" cy="199691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6D0FB97-4F9E-4103-A712-0C91BAA1CA35}"/>
              </a:ext>
            </a:extLst>
          </p:cNvPr>
          <p:cNvSpPr/>
          <p:nvPr/>
        </p:nvSpPr>
        <p:spPr>
          <a:xfrm>
            <a:off x="12769327" y="7551868"/>
            <a:ext cx="1861073" cy="677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647938"/>
            <a:ext cx="966907" cy="370642"/>
          </a:xfrm>
          <a:prstGeom prst="roundRect">
            <a:avLst>
              <a:gd name="adj" fmla="val 18506"/>
            </a:avLst>
          </a:prstGeom>
          <a:solidFill>
            <a:srgbClr val="D6F5EE"/>
          </a:solidFill>
          <a:ln/>
        </p:spPr>
      </p:sp>
      <p:sp>
        <p:nvSpPr>
          <p:cNvPr id="3" name="Text 1"/>
          <p:cNvSpPr/>
          <p:nvPr/>
        </p:nvSpPr>
        <p:spPr>
          <a:xfrm>
            <a:off x="916186" y="709136"/>
            <a:ext cx="722114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INSIGHTS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1092041"/>
            <a:ext cx="7136963" cy="510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333F70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ICU vs. Non-ICU Comparison</a:t>
            </a:r>
            <a:endParaRPr lang="en-US" sz="3200" dirty="0"/>
          </a:p>
        </p:txBody>
      </p:sp>
      <p:sp>
        <p:nvSpPr>
          <p:cNvPr id="5" name="Shape 3"/>
          <p:cNvSpPr/>
          <p:nvPr/>
        </p:nvSpPr>
        <p:spPr>
          <a:xfrm>
            <a:off x="358252" y="1667564"/>
            <a:ext cx="4851699" cy="5703808"/>
          </a:xfrm>
          <a:prstGeom prst="roundRect">
            <a:avLst>
              <a:gd name="adj" fmla="val 3241"/>
            </a:avLst>
          </a:prstGeom>
          <a:solidFill>
            <a:srgbClr val="DDF8F2"/>
          </a:solidFill>
          <a:ln/>
        </p:spPr>
      </p:sp>
      <p:sp>
        <p:nvSpPr>
          <p:cNvPr id="6" name="Text 4"/>
          <p:cNvSpPr/>
          <p:nvPr/>
        </p:nvSpPr>
        <p:spPr>
          <a:xfrm>
            <a:off x="817257" y="209384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ICU Metrics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817257" y="2596405"/>
            <a:ext cx="4126944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ICU appears balanced: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17257" y="3071941"/>
            <a:ext cx="4126944" cy="1251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400"/>
              </a:lnSpc>
              <a:buSzPct val="100000"/>
              <a:buFontTx/>
              <a:buChar char="•"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Occupancy: 84.4%</a:t>
            </a:r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Ratio: 1.0</a:t>
            </a:r>
            <a:endParaRPr lang="en-US" sz="1600" dirty="0"/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Refusals: 12%</a:t>
            </a:r>
            <a:endParaRPr lang="en-US" sz="1600" dirty="0"/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Long stays (8 days) limit flexibility.</a:t>
            </a:r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17257" y="4519468"/>
            <a:ext cx="2613660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Non-ICU Metrics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817257" y="4914457"/>
            <a:ext cx="4126944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Non-ICU absorbs excess demand: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17257" y="5389992"/>
            <a:ext cx="4126944" cy="1358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Occupancy: 95.2%</a:t>
            </a:r>
            <a:endParaRPr lang="en-US" sz="1600" dirty="0"/>
          </a:p>
          <a:p>
            <a:pPr marL="342900" indent="-342900">
              <a:lnSpc>
                <a:spcPts val="2400"/>
              </a:lnSpc>
              <a:buSzPct val="100000"/>
              <a:buFontTx/>
              <a:buChar char="•"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Ratio: 2.7</a:t>
            </a:r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Refusals: 43%</a:t>
            </a:r>
          </a:p>
          <a:p>
            <a:pPr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Long stays : 7 days</a:t>
            </a:r>
            <a:endParaRPr lang="en-US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D11706-5392-496B-97D6-FC8A63C9E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2787" y="1606994"/>
            <a:ext cx="3591561" cy="31075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9FD6B3-A791-4786-B83B-C790474C4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4861" y="1675804"/>
            <a:ext cx="3108961" cy="3096323"/>
          </a:xfrm>
          <a:prstGeom prst="rect">
            <a:avLst/>
          </a:prstGeom>
        </p:spPr>
      </p:pic>
      <p:sp>
        <p:nvSpPr>
          <p:cNvPr id="15" name="Shape 3">
            <a:extLst>
              <a:ext uri="{FF2B5EF4-FFF2-40B4-BE49-F238E27FC236}">
                <a16:creationId xmlns:a16="http://schemas.microsoft.com/office/drawing/2014/main" id="{376725A5-4923-44D0-A0A6-603533B6D05D}"/>
              </a:ext>
            </a:extLst>
          </p:cNvPr>
          <p:cNvSpPr/>
          <p:nvPr/>
        </p:nvSpPr>
        <p:spPr>
          <a:xfrm>
            <a:off x="7562627" y="5680038"/>
            <a:ext cx="4776394" cy="1736366"/>
          </a:xfrm>
          <a:prstGeom prst="roundRect">
            <a:avLst>
              <a:gd name="adj" fmla="val 3241"/>
            </a:avLst>
          </a:prstGeom>
          <a:solidFill>
            <a:srgbClr val="DDF8F2"/>
          </a:solidFill>
          <a:ln/>
        </p:spPr>
      </p:sp>
      <p:sp>
        <p:nvSpPr>
          <p:cNvPr id="16" name="Text 10">
            <a:extLst>
              <a:ext uri="{FF2B5EF4-FFF2-40B4-BE49-F238E27FC236}">
                <a16:creationId xmlns:a16="http://schemas.microsoft.com/office/drawing/2014/main" id="{A5FC82B7-E5A4-4780-8863-62D719379679}"/>
              </a:ext>
            </a:extLst>
          </p:cNvPr>
          <p:cNvSpPr/>
          <p:nvPr/>
        </p:nvSpPr>
        <p:spPr>
          <a:xfrm>
            <a:off x="7799294" y="6088380"/>
            <a:ext cx="4410635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Despite shorter LOS (7 days) of Non-ICU, sheer demand makes Non-ICU a critical pressure point.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A27BA5-2C21-4374-99A8-823915D96DC9}"/>
              </a:ext>
            </a:extLst>
          </p:cNvPr>
          <p:cNvSpPr/>
          <p:nvPr/>
        </p:nvSpPr>
        <p:spPr>
          <a:xfrm>
            <a:off x="12769327" y="7551868"/>
            <a:ext cx="1861073" cy="677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155144"/>
            <a:ext cx="1662589" cy="317778"/>
          </a:xfrm>
          <a:prstGeom prst="roundRect">
            <a:avLst>
              <a:gd name="adj" fmla="val 19187"/>
            </a:avLst>
          </a:prstGeom>
          <a:solidFill>
            <a:srgbClr val="D6F5EE"/>
          </a:solidFill>
          <a:ln/>
        </p:spPr>
      </p:sp>
      <p:sp>
        <p:nvSpPr>
          <p:cNvPr id="3" name="Text 1"/>
          <p:cNvSpPr/>
          <p:nvPr/>
        </p:nvSpPr>
        <p:spPr>
          <a:xfrm>
            <a:off x="902613" y="1209556"/>
            <a:ext cx="1444943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RECOMMENDATIONS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793790" y="1530906"/>
            <a:ext cx="11066026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333F70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Actionable Strategies for Capacity Optimization</a:t>
            </a:r>
            <a:endParaRPr lang="en-US" sz="2850" dirty="0"/>
          </a:p>
        </p:txBody>
      </p:sp>
      <p:sp>
        <p:nvSpPr>
          <p:cNvPr id="5" name="Shape 3"/>
          <p:cNvSpPr/>
          <p:nvPr/>
        </p:nvSpPr>
        <p:spPr>
          <a:xfrm>
            <a:off x="793790" y="2202180"/>
            <a:ext cx="3151823" cy="3027759"/>
          </a:xfrm>
          <a:prstGeom prst="roundRect">
            <a:avLst>
              <a:gd name="adj" fmla="val 251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982861" y="2391251"/>
            <a:ext cx="544354" cy="544354"/>
          </a:xfrm>
          <a:prstGeom prst="roundRect">
            <a:avLst>
              <a:gd name="adj" fmla="val 16796213"/>
            </a:avLst>
          </a:prstGeom>
          <a:solidFill>
            <a:srgbClr val="26A688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2523" y="2540913"/>
            <a:ext cx="244912" cy="24491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82861" y="3080742"/>
            <a:ext cx="2773680" cy="566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Bed Occupancy &amp; Refusals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82861" y="3734753"/>
            <a:ext cx="2773680" cy="1306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Immediate capacity expansion in Emergency. Establish overflow protocols, additional beds, or rapid discharge pathways for stable patients.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4090749" y="2202180"/>
            <a:ext cx="3151823" cy="3027759"/>
          </a:xfrm>
          <a:prstGeom prst="roundRect">
            <a:avLst>
              <a:gd name="adj" fmla="val 251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4279821" y="2391251"/>
            <a:ext cx="544354" cy="544354"/>
          </a:xfrm>
          <a:prstGeom prst="roundRect">
            <a:avLst>
              <a:gd name="adj" fmla="val 16796213"/>
            </a:avLst>
          </a:prstGeom>
          <a:solidFill>
            <a:srgbClr val="26A688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29482" y="2540913"/>
            <a:ext cx="244912" cy="24491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4279821" y="3080742"/>
            <a:ext cx="2773680" cy="566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Demand–Capacity Pressure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4279821" y="3734753"/>
            <a:ext cx="2773680" cy="1044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Reallocate bed capacity from ICU (balanced demand) toward General Medicine and Emergency services.</a:t>
            </a:r>
            <a:endParaRPr lang="en-US" sz="1400" dirty="0"/>
          </a:p>
        </p:txBody>
      </p:sp>
      <p:sp>
        <p:nvSpPr>
          <p:cNvPr id="15" name="Shape 11"/>
          <p:cNvSpPr/>
          <p:nvPr/>
        </p:nvSpPr>
        <p:spPr>
          <a:xfrm>
            <a:off x="7387709" y="2202180"/>
            <a:ext cx="3151823" cy="3027759"/>
          </a:xfrm>
          <a:prstGeom prst="roundRect">
            <a:avLst>
              <a:gd name="adj" fmla="val 251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6" name="Shape 12"/>
          <p:cNvSpPr/>
          <p:nvPr/>
        </p:nvSpPr>
        <p:spPr>
          <a:xfrm>
            <a:off x="7576780" y="2391251"/>
            <a:ext cx="544354" cy="544354"/>
          </a:xfrm>
          <a:prstGeom prst="roundRect">
            <a:avLst>
              <a:gd name="adj" fmla="val 16796213"/>
            </a:avLst>
          </a:prstGeom>
          <a:solidFill>
            <a:srgbClr val="26A688"/>
          </a:solidFill>
          <a:ln/>
        </p:spPr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26442" y="2540913"/>
            <a:ext cx="244912" cy="244912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7576780" y="3080742"/>
            <a:ext cx="267795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Patient Flow &amp; LOS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7576780" y="3451265"/>
            <a:ext cx="2773680" cy="1306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Optimize surgical discharge planning to reduce 7.87-day average length of stay, freeing capacity without new infrastructure.</a:t>
            </a:r>
            <a:endParaRPr lang="en-US" sz="1400" dirty="0"/>
          </a:p>
        </p:txBody>
      </p:sp>
      <p:sp>
        <p:nvSpPr>
          <p:cNvPr id="20" name="Shape 15"/>
          <p:cNvSpPr/>
          <p:nvPr/>
        </p:nvSpPr>
        <p:spPr>
          <a:xfrm>
            <a:off x="10684669" y="2202180"/>
            <a:ext cx="3151942" cy="3027759"/>
          </a:xfrm>
          <a:prstGeom prst="roundRect">
            <a:avLst>
              <a:gd name="adj" fmla="val 251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1" name="Shape 16"/>
          <p:cNvSpPr/>
          <p:nvPr/>
        </p:nvSpPr>
        <p:spPr>
          <a:xfrm>
            <a:off x="10873740" y="2391251"/>
            <a:ext cx="544354" cy="544354"/>
          </a:xfrm>
          <a:prstGeom prst="roundRect">
            <a:avLst>
              <a:gd name="adj" fmla="val 16796213"/>
            </a:avLst>
          </a:prstGeom>
          <a:solidFill>
            <a:srgbClr val="26A688"/>
          </a:solidFill>
          <a:ln/>
        </p:spPr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023402" y="2540913"/>
            <a:ext cx="244912" cy="244912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10873740" y="3080742"/>
            <a:ext cx="2773799" cy="566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Weekly Occupancy Trends</a:t>
            </a:r>
            <a:endParaRPr lang="en-US" sz="1750" dirty="0"/>
          </a:p>
        </p:txBody>
      </p:sp>
      <p:sp>
        <p:nvSpPr>
          <p:cNvPr id="24" name="Text 18"/>
          <p:cNvSpPr/>
          <p:nvPr/>
        </p:nvSpPr>
        <p:spPr>
          <a:xfrm>
            <a:off x="10873740" y="3734753"/>
            <a:ext cx="2773799" cy="1044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predictive demand modeling and flexible staffing. Establish a 90% occupancy ceiling as a safety threshold.</a:t>
            </a:r>
            <a:endParaRPr lang="en-US" sz="1400" dirty="0"/>
          </a:p>
        </p:txBody>
      </p:sp>
      <p:sp>
        <p:nvSpPr>
          <p:cNvPr id="25" name="Shape 19"/>
          <p:cNvSpPr/>
          <p:nvPr/>
        </p:nvSpPr>
        <p:spPr>
          <a:xfrm>
            <a:off x="793790" y="5375077"/>
            <a:ext cx="13042821" cy="1699379"/>
          </a:xfrm>
          <a:prstGeom prst="roundRect">
            <a:avLst>
              <a:gd name="adj" fmla="val 448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6" name="Shape 20"/>
          <p:cNvSpPr/>
          <p:nvPr/>
        </p:nvSpPr>
        <p:spPr>
          <a:xfrm>
            <a:off x="982861" y="5564148"/>
            <a:ext cx="544354" cy="544354"/>
          </a:xfrm>
          <a:prstGeom prst="roundRect">
            <a:avLst>
              <a:gd name="adj" fmla="val 16796213"/>
            </a:avLst>
          </a:prstGeom>
          <a:solidFill>
            <a:srgbClr val="26A688"/>
          </a:solidFill>
          <a:ln/>
        </p:spPr>
      </p:sp>
      <p:pic>
        <p:nvPicPr>
          <p:cNvPr id="27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32523" y="5713809"/>
            <a:ext cx="244912" cy="244912"/>
          </a:xfrm>
          <a:prstGeom prst="rect">
            <a:avLst/>
          </a:prstGeom>
        </p:spPr>
      </p:pic>
      <p:sp>
        <p:nvSpPr>
          <p:cNvPr id="28" name="Text 21"/>
          <p:cNvSpPr/>
          <p:nvPr/>
        </p:nvSpPr>
        <p:spPr>
          <a:xfrm>
            <a:off x="982861" y="6253639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Quality Metrics</a:t>
            </a:r>
            <a:endParaRPr lang="en-US" sz="1750" dirty="0"/>
          </a:p>
        </p:txBody>
      </p:sp>
      <p:sp>
        <p:nvSpPr>
          <p:cNvPr id="29" name="Text 22"/>
          <p:cNvSpPr/>
          <p:nvPr/>
        </p:nvSpPr>
        <p:spPr>
          <a:xfrm>
            <a:off x="982861" y="6624161"/>
            <a:ext cx="12664678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Measure satisfaction for refused patients and track "door-to-admission" times to enhance overall quality of care.</a:t>
            </a:r>
            <a:endParaRPr lang="en-US" sz="14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01A9A2-EE56-493C-B3B6-B4697CEB7641}"/>
              </a:ext>
            </a:extLst>
          </p:cNvPr>
          <p:cNvSpPr/>
          <p:nvPr/>
        </p:nvSpPr>
        <p:spPr>
          <a:xfrm>
            <a:off x="12769327" y="7551868"/>
            <a:ext cx="1861073" cy="677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61516" y="208469"/>
            <a:ext cx="1662589" cy="317778"/>
          </a:xfrm>
          <a:prstGeom prst="roundRect">
            <a:avLst>
              <a:gd name="adj" fmla="val 19187"/>
            </a:avLst>
          </a:prstGeom>
          <a:solidFill>
            <a:srgbClr val="D6F5EE"/>
          </a:solidFill>
          <a:ln/>
        </p:spPr>
      </p:sp>
      <p:sp>
        <p:nvSpPr>
          <p:cNvPr id="3" name="Text 1"/>
          <p:cNvSpPr/>
          <p:nvPr/>
        </p:nvSpPr>
        <p:spPr>
          <a:xfrm>
            <a:off x="870339" y="262881"/>
            <a:ext cx="1444943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Dashboard Preview</a:t>
            </a:r>
            <a:endParaRPr lang="en-US" sz="11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01A9A2-EE56-493C-B3B6-B4697CEB7641}"/>
              </a:ext>
            </a:extLst>
          </p:cNvPr>
          <p:cNvSpPr/>
          <p:nvPr/>
        </p:nvSpPr>
        <p:spPr>
          <a:xfrm>
            <a:off x="12769327" y="7551868"/>
            <a:ext cx="1861073" cy="677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EEE3762-1D6B-4343-AFF1-C10FDF40F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32" y="610250"/>
            <a:ext cx="13508335" cy="761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09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61516" y="208469"/>
            <a:ext cx="1662589" cy="317778"/>
          </a:xfrm>
          <a:prstGeom prst="roundRect">
            <a:avLst>
              <a:gd name="adj" fmla="val 19187"/>
            </a:avLst>
          </a:prstGeom>
          <a:solidFill>
            <a:srgbClr val="D6F5EE"/>
          </a:solidFill>
          <a:ln/>
        </p:spPr>
      </p:sp>
      <p:sp>
        <p:nvSpPr>
          <p:cNvPr id="3" name="Text 1"/>
          <p:cNvSpPr/>
          <p:nvPr/>
        </p:nvSpPr>
        <p:spPr>
          <a:xfrm>
            <a:off x="870339" y="262881"/>
            <a:ext cx="1444943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Dashboard Preview</a:t>
            </a:r>
            <a:endParaRPr lang="en-US" sz="11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01A9A2-EE56-493C-B3B6-B4697CEB7641}"/>
              </a:ext>
            </a:extLst>
          </p:cNvPr>
          <p:cNvSpPr/>
          <p:nvPr/>
        </p:nvSpPr>
        <p:spPr>
          <a:xfrm>
            <a:off x="12769327" y="7551868"/>
            <a:ext cx="1861073" cy="677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57195B-571E-4740-AFC9-1B7E8B272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06" y="640060"/>
            <a:ext cx="13527388" cy="757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14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757</Words>
  <Application>Microsoft Office PowerPoint</Application>
  <PresentationFormat>Custom</PresentationFormat>
  <Paragraphs>97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Open Sans</vt:lpstr>
      <vt:lpstr>Calibri</vt:lpstr>
      <vt:lpstr>Segoe UI Semibold</vt:lpstr>
      <vt:lpstr>Arial</vt:lpstr>
      <vt:lpstr>Segoe UI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joshua Musediku</cp:lastModifiedBy>
  <cp:revision>9</cp:revision>
  <dcterms:created xsi:type="dcterms:W3CDTF">2026-02-12T21:03:54Z</dcterms:created>
  <dcterms:modified xsi:type="dcterms:W3CDTF">2026-02-12T23:17:25Z</dcterms:modified>
</cp:coreProperties>
</file>